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6c9240a067c4336" /><Relationship Type="http://schemas.openxmlformats.org/officeDocument/2006/relationships/extended-properties" Target="/docProps/app.xml" Id="R3b4d2e1a2060409f" /><Relationship Type="http://schemas.openxmlformats.org/officeDocument/2006/relationships/officeDocument" Target="/ppt/presentation.xml" Id="R38a747a7896a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643d07c3345ab"/>
  </p:sldMasterIdLst>
  <p:notesMasterIdLst>
    <p:notesMasterId xmlns:r="http://schemas.openxmlformats.org/officeDocument/2006/relationships" r:id="R7449f6f13cce4cc4"/>
  </p:notesMasterIdLst>
  <p:sldIdLst>
    <p:sldId xmlns:r="http://schemas.openxmlformats.org/officeDocument/2006/relationships" id="256" r:id="R54b5d171da964f27"/>
    <p:sldId xmlns:r="http://schemas.openxmlformats.org/officeDocument/2006/relationships" id="257" r:id="R90eeed1446b84476"/>
    <p:sldId xmlns:r="http://schemas.openxmlformats.org/officeDocument/2006/relationships" id="258" r:id="Re33b6439d94241b3"/>
    <p:sldId xmlns:r="http://schemas.openxmlformats.org/officeDocument/2006/relationships" id="259" r:id="R3c5cde6940374b7a"/>
    <p:sldId xmlns:r="http://schemas.openxmlformats.org/officeDocument/2006/relationships" id="260" r:id="R616edd58b93a4e23"/>
    <p:sldId xmlns:r="http://schemas.openxmlformats.org/officeDocument/2006/relationships" id="261" r:id="R1bc8a9884cb940c1"/>
    <p:sldId xmlns:r="http://schemas.openxmlformats.org/officeDocument/2006/relationships" id="262" r:id="Rf2badfc72f534c5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f883429fe394e96" /><Relationship Type="http://schemas.openxmlformats.org/officeDocument/2006/relationships/slideMaster" Target="/ppt/slideMasters/slideMaster1.xml" Id="Rd09643d07c3345ab" /><Relationship Type="http://schemas.openxmlformats.org/officeDocument/2006/relationships/notesMaster" Target="/ppt/notesMasters/notesMaster1.xml" Id="R7449f6f13cce4cc4" /><Relationship Type="http://schemas.openxmlformats.org/officeDocument/2006/relationships/presProps" Target="/ppt/presProps.xml" Id="R68c35813c200473b" /><Relationship Type="http://schemas.openxmlformats.org/officeDocument/2006/relationships/tableStyles" Target="/ppt/tableStyles.xml" Id="R1c19edf7f4514ed1" /><Relationship Type="http://schemas.openxmlformats.org/officeDocument/2006/relationships/slide" Target="/ppt/slides/slide1.xml" Id="R54b5d171da964f27" /><Relationship Type="http://schemas.openxmlformats.org/officeDocument/2006/relationships/slide" Target="/ppt/slides/slide2.xml" Id="R90eeed1446b84476" /><Relationship Type="http://schemas.openxmlformats.org/officeDocument/2006/relationships/slide" Target="/ppt/slides/slide3.xml" Id="Re33b6439d94241b3" /><Relationship Type="http://schemas.openxmlformats.org/officeDocument/2006/relationships/slide" Target="/ppt/slides/slide4.xml" Id="R3c5cde6940374b7a" /><Relationship Type="http://schemas.openxmlformats.org/officeDocument/2006/relationships/slide" Target="/ppt/slides/slide5.xml" Id="R616edd58b93a4e23" /><Relationship Type="http://schemas.openxmlformats.org/officeDocument/2006/relationships/slide" Target="/ppt/slides/slide6.xml" Id="R1bc8a9884cb940c1" /><Relationship Type="http://schemas.openxmlformats.org/officeDocument/2006/relationships/slide" Target="/ppt/slides/slide7.xml" Id="Rf2badfc72f534c5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b89bc7d43924e7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c69d791d9224582" /><Relationship Type="http://schemas.openxmlformats.org/officeDocument/2006/relationships/notesMaster" Target="/ppt/notesMasters/notesMaster1.xml" Id="R44a3273734fa471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ed259947c1f4ab9" /><Relationship Type="http://schemas.openxmlformats.org/officeDocument/2006/relationships/notesMaster" Target="/ppt/notesMasters/notesMaster1.xml" Id="R6856ee3a5eec4bb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63af2f687564ae0" /><Relationship Type="http://schemas.openxmlformats.org/officeDocument/2006/relationships/notesMaster" Target="/ppt/notesMasters/notesMaster1.xml" Id="R914359678fbe41d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4dbd747fae64f95" /><Relationship Type="http://schemas.openxmlformats.org/officeDocument/2006/relationships/notesMaster" Target="/ppt/notesMasters/notesMaster1.xml" Id="R3ae62107c67f410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25d719072ae4c65" /><Relationship Type="http://schemas.openxmlformats.org/officeDocument/2006/relationships/notesMaster" Target="/ppt/notesMasters/notesMaster1.xml" Id="R4094715247f6448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fe03b3058584b15" /><Relationship Type="http://schemas.openxmlformats.org/officeDocument/2006/relationships/notesMaster" Target="/ppt/notesMasters/notesMaster1.xml" Id="R7e2a696b13764a3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1477646f31a4584" /><Relationship Type="http://schemas.openxmlformats.org/officeDocument/2006/relationships/notesMaster" Target="/ppt/notesMasters/notesMaster1.xml" Id="R0fa761cc055f455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Offer source: https://www.aivortex.io/consulting/ ; founder source: https://www.aivortex.io/about/ . Published terms checked September 8, 2026; scope and commercial terms require agreement. Cover is an original conceptual image generated with image_gen, not client work.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Offer source: https://www.aivortex.io/consulting/ ; founder source: https://www.aivortex.io/about/ . Published terms checked September 8, 2026; scope and commercial terms require agreement. These are proposed fit situations, not customer quotes or validated demand findings.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Offer source: https://www.aivortex.io/consulting/ ; founder source: https://www.aivortex.io/about/ . Published terms checked September 8, 2026; scope and commercial terms require agreement.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Offer source: https://www.aivortex.io/consulting/ ; founder source: https://www.aivortex.io/about/ . Published terms checked September 8, 2026; scope and commercial terms require agreement. Research workflow is a fictional example, not a client implementation or result.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Offer source: https://www.aivortex.io/consulting/ ; founder source: https://www.aivortex.io/about/ . Published terms checked September 8, 2026; scope and commercial terms require agreement. Public sources: https://www.aivortex.io/legal/careers-resources/review-capacity/ and https://www.aivortex.io/legal-ai-risk . Screenshot is from the real public calculator. Calculator is an editorial model, not a staffing recommendation.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Offer source: https://www.aivortex.io/consulting/ ; founder source: https://www.aivortex.io/about/ . Published terms checked September 8, 2026; scope and commercial terms require agreement. Official portrait copied without retouching. No extra biography, clients or outcomes added.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Offer source: https://www.aivortex.io/consulting/ ; founder source: https://www.aivortex.io/about/ . Published terms checked September 8, 2026; scope and commercial terms require agreement. Direct email and LinkedIn verified in existing official consulting page. No calendar, availability or response SLA is promised.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cf77555bc4fd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94cf296c235423e" /><Relationship Type="http://schemas.openxmlformats.org/officeDocument/2006/relationships/slideLayout" Target="/ppt/slideLayouts/slideLayout1.xml" Id="R49d1a8a0359f472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1a8a0359f472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c538f87b4268" /><Relationship Type="http://schemas.openxmlformats.org/officeDocument/2006/relationships/image" Target="/ppt/media/image.png" Id="Rc9dcc14821b34f25" /><Relationship Type="http://schemas.openxmlformats.org/officeDocument/2006/relationships/image" Target="/ppt/media/image2.png" Id="Re31fe22a1b5f46a2" /><Relationship Type="http://schemas.openxmlformats.org/officeDocument/2006/relationships/notesSlide" Target="/ppt/notesSlides/notesSlide1.xml" Id="R841a16071f5e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c29cbd11b4f4f" /><Relationship Type="http://schemas.openxmlformats.org/officeDocument/2006/relationships/notesSlide" Target="/ppt/notesSlides/notesSlide2.xml" Id="Rd0232084a412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65bd658e0438d" /><Relationship Type="http://schemas.openxmlformats.org/officeDocument/2006/relationships/notesSlide" Target="/ppt/notesSlides/notesSlide3.xml" Id="Rd1770292afd3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09202b823494f" /><Relationship Type="http://schemas.openxmlformats.org/officeDocument/2006/relationships/notesSlide" Target="/ppt/notesSlides/notesSlide4.xml" Id="R08ab2df56478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292acf804e67" /><Relationship Type="http://schemas.openxmlformats.org/officeDocument/2006/relationships/image" Target="/ppt/media/image3.png" Id="R61e2d13deeea4252" /><Relationship Type="http://schemas.openxmlformats.org/officeDocument/2006/relationships/notesSlide" Target="/ppt/notesSlides/notesSlide5.xml" Id="Ra8b7518af2e4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3718d186c49dc" /><Relationship Type="http://schemas.openxmlformats.org/officeDocument/2006/relationships/image" Target="/ppt/media/image.bin" Id="Ra0cb7ef8dae245e4" /><Relationship Type="http://schemas.openxmlformats.org/officeDocument/2006/relationships/notesSlide" Target="/ppt/notesSlides/notesSlide6.xml" Id="R37c0ed80062744d7" /></Relationships>
</file>

<file path=ppt/slides/_rels/slide7.xml.rels><?xml version='1.0' encoding='utf-8'?>
<ns0:Relationships xmlns:ns0="http://schemas.openxmlformats.org/package/2006/relationships"><ns0:Relationship Type="http://schemas.openxmlformats.org/officeDocument/2006/relationships/slideLayout" Target="/ppt/slideLayouts/slideLayout1.xml" Id="R9613a35a6db84320" /><ns0:Relationship Type="http://schemas.openxmlformats.org/officeDocument/2006/relationships/notesSlide" Target="/ppt/notesSlides/notesSlide7.xml" Id="Rfd06a5cc15984a1c" /><ns0:Relationship Id="rIdContact0" Type="http://schemas.openxmlformats.org/officeDocument/2006/relationships/hyperlink" Target="mailto:manuel@aivortex.io" TargetMode="External" /><ns0:Relationship Id="rIdContact1" Type="http://schemas.openxmlformats.org/officeDocument/2006/relationships/hyperlink" Target="https://www.linkedin.com/in/aivortex/" TargetMode="External" /><ns0:Relationship Id="rIdContact2" Type="http://schemas.openxmlformats.org/officeDocument/2006/relationships/hyperlink" Target="https://www.aivortex.io/consulting/" TargetMode="External" /></ns0: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203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409AD0-86BD-476E-9997-4FAF0CEC3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D6DF"/>
                </a:solidFill>
                <a:latin typeface="Arial"/>
                <a:ea typeface="Arial"/>
                <a:cs typeface="Arial"/>
              </a:rPr>
              <a:t>AI VORTEX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5E7129-2B9C-4F61-8490-EF26038D8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33375"/>
            <a:ext cx="666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1 / 7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dcc14821b34f25"/>
          <a:stretch xmlns:a="http://schemas.openxmlformats.org/drawingml/2006/main"/>
        </p:blipFill>
        <p:spPr>
          <a:xfrm xmlns:a="http://schemas.openxmlformats.org/drawingml/2006/main">
            <a:off x="10782300" y="5684278"/>
            <a:ext cx="495300" cy="404345"/>
          </a:xfrm>
          <a:prstGeom xmlns:a="http://schemas.openxmlformats.org/drawingml/2006/main" prst="rect">
            <a:avLst/>
          </a:prstGeom>
        </p:spPr>
      </p:pic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1fe22a1b5f46a2"/>
          <a:stretch xmlns:a="http://schemas.openxmlformats.org/drawingml/2006/main"/>
        </p:blipFill>
        <p:spPr>
          <a:xfrm xmlns:a="http://schemas.openxmlformats.org/drawingml/2006/main">
            <a:off x="6096000" y="1570714"/>
            <a:ext cx="6096000" cy="3430823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3F2718-10B4-414A-8080-4CFB5D45B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71625"/>
            <a:ext cx="5286375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650" b="0">
                <a:solidFill>
                  <a:srgbClr val="F7F3EC"/>
                </a:solidFill>
                <a:latin typeface="Georgia"/>
                <a:ea typeface="Georgia"/>
                <a:cs typeface="Georgia"/>
              </a:defRPr>
            </a:pPr>
            <a:r>
              <a:rPr sz="4650" b="0">
                <a:solidFill>
                  <a:srgbClr val="F7F3EC"/>
                </a:solidFill>
                <a:latin typeface="Georgia"/>
                <a:ea typeface="Georgia"/>
                <a:cs typeface="Georgia"/>
              </a:rPr>
              <a:t>AI systems</a:t>
            </a:r>
          </a:p>
          <a:p xmlns:a="http://schemas.openxmlformats.org/drawingml/2006/main">
            <a:pPr>
              <a:defRPr sz="4650" b="0">
                <a:solidFill>
                  <a:srgbClr val="F7F3EC"/>
                </a:solidFill>
                <a:latin typeface="Georgia"/>
                <a:ea typeface="Georgia"/>
                <a:cs typeface="Georgia"/>
              </a:defRPr>
            </a:pPr>
            <a:r>
              <a:rPr sz="4650" b="0">
                <a:solidFill>
                  <a:srgbClr val="F7F3EC"/>
                </a:solidFill>
                <a:latin typeface="Georgia"/>
                <a:ea typeface="Georgia"/>
                <a:cs typeface="Georgia"/>
              </a:rPr>
              <a:t>your team can run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988259-70BB-484F-9E72-9662F10A3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48125"/>
            <a:ext cx="5238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A discussion brief for founders</a:t>
            </a:r>
          </a:p>
          <a:p xmlns:a="http://schemas.openxmlformats.org/drawingml/2006/main">
            <a:pPr>
              <a:defRPr sz="2100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and operations leaders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663E45-632D-4E53-90BC-38F0ABB02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67375"/>
            <a:ext cx="8572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F7F3EC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7F3EC"/>
                </a:solidFill>
                <a:latin typeface="Arial"/>
                <a:ea typeface="Arial"/>
                <a:cs typeface="Arial"/>
              </a:rPr>
              <a:t>Manuel Ayala · Founder, AI Vortex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C4E3E7-C15A-4B7B-A6AD-7C225DFAD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0300"/>
            <a:ext cx="1000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September 2026 · Scope agreed after fit review</a:t>
            </a:r>
          </a:p>
        </p:txBody>
      </p:sp>
    </p:spTree>
    <p:extLst>
      <p:ext uri="{BB962C8B-B14F-4D97-AF65-F5344CB8AC3E}">
        <p14:creationId xmlns:p14="http://schemas.microsoft.com/office/powerpoint/2010/main" val="12689254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9C5A4A-C532-439D-A821-DBFEF6BF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56777"/>
                </a:solidFill>
                <a:latin typeface="Arial"/>
                <a:ea typeface="Arial"/>
                <a:cs typeface="Arial"/>
              </a:rPr>
              <a:t>AI VORTEX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4CFFB6-ABB4-41ED-B31E-8E7E68F5A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33375"/>
            <a:ext cx="666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56777"/>
                </a:solidFill>
                <a:latin typeface="Arial"/>
                <a:ea typeface="Arial"/>
                <a:cs typeface="Arial"/>
              </a:rPr>
              <a:t>2 / 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BC11AF-2C8A-42AF-9BC9-4E077AE6A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1085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When outside systems ownership helps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12DDF1-BB97-4FDF-93DE-1157D8938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43125"/>
            <a:ext cx="3095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36C1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A36C13"/>
                </a:solidFill>
                <a:latin typeface="Arial"/>
                <a:ea typeface="Arial"/>
                <a:cs typeface="Arial"/>
              </a:rPr>
              <a:t>The work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621966-CAF4-4646-AD16-D00E9740D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319087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2400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A recurring workflow is slow, inconsistent or hard to hand over.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A753A6-34C2-4CF8-AE0E-A02385DFE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14312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36C1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A36C13"/>
                </a:solidFill>
                <a:latin typeface="Arial"/>
                <a:ea typeface="Arial"/>
                <a:cs typeface="Arial"/>
              </a:rPr>
              <a:t>The team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514E26-1E24-4D06-9F6C-0A7566C03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714625"/>
            <a:ext cx="319087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2400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AI is already in use. Review and context still depend on you.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D5236C-6D2A-4E68-97A2-52B37A34F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14312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36C1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A36C13"/>
                </a:solidFill>
                <a:latin typeface="Arial"/>
                <a:ea typeface="Arial"/>
                <a:cs typeface="Arial"/>
              </a:rPr>
              <a:t>The decision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D3C4A8-5DE7-41C4-B2C9-032C058AB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14625"/>
            <a:ext cx="319087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2400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You need someone to decide what should change and build the path.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7A6F61-D738-443B-9FCC-D1CD711DF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00675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56777"/>
                </a:solidFill>
                <a:latin typeface="Arial"/>
                <a:ea typeface="Arial"/>
                <a:cs typeface="Arial"/>
              </a:rPr>
              <a:t>A useful starting point: one workflow, an internal owner and willingness to invest.</a:t>
            </a:r>
          </a:p>
        </p:txBody>
      </p:sp>
    </p:spTree>
    <p:extLst>
      <p:ext uri="{BB962C8B-B14F-4D97-AF65-F5344CB8AC3E}">
        <p14:creationId xmlns:p14="http://schemas.microsoft.com/office/powerpoint/2010/main" val="10966131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423465-62E5-49AB-84D1-E690F77A1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56777"/>
                </a:solidFill>
                <a:latin typeface="Arial"/>
                <a:ea typeface="Arial"/>
                <a:cs typeface="Arial"/>
              </a:rPr>
              <a:t>AI VORTEX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518B54-BF70-43E2-800E-3129F6110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33375"/>
            <a:ext cx="666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56777"/>
                </a:solidFill>
                <a:latin typeface="Arial"/>
                <a:ea typeface="Arial"/>
                <a:cs typeface="Arial"/>
              </a:rPr>
              <a:t>3 / 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460E59-93EF-402E-8C01-07BBE4515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1085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AI Systems Blueprint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290933-B55D-4616-9D34-677C0813A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66925"/>
            <a:ext cx="542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An implementation decision</a:t>
            </a:r>
          </a:p>
          <a:p xmlns:a="http://schemas.openxmlformats.org/drawingml/2006/main">
            <a:pPr>
              <a:defRPr sz="2850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before committing to a build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091236-15F2-4D52-A053-3FEC6F5C6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62375"/>
            <a:ext cx="5334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75" b="0">
                <a:solidFill>
                  <a:srgbClr val="A36C13"/>
                </a:solidFill>
                <a:latin typeface="Georgia"/>
                <a:ea typeface="Georgia"/>
                <a:cs typeface="Georgia"/>
              </a:defRPr>
            </a:pPr>
            <a:r>
              <a:rPr sz="3675" b="0">
                <a:solidFill>
                  <a:srgbClr val="A36C13"/>
                </a:solidFill>
                <a:latin typeface="Georgia"/>
                <a:ea typeface="Georgia"/>
                <a:cs typeface="Georgia"/>
              </a:rPr>
              <a:t>From $2,500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AD2139-4ED2-49BC-BC05-4604404BD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57700"/>
            <a:ext cx="5143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062039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062039"/>
                </a:solidFill>
                <a:latin typeface="Arial"/>
                <a:ea typeface="Arial"/>
                <a:cs typeface="Arial"/>
              </a:rPr>
              <a:t>7–10 business days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DD09ED-CEA2-43AF-9823-ACF0A200F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6735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56777"/>
                </a:solidFill>
                <a:latin typeface="Arial"/>
                <a:ea typeface="Arial"/>
                <a:cs typeface="Arial"/>
              </a:rPr>
              <a:t>Published terms. Confirmed after fit and scope.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1A7154-0E45-48B6-B73F-C768110C1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047875"/>
            <a:ext cx="4857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36C1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36C13"/>
                </a:solidFill>
                <a:latin typeface="Arial"/>
                <a:ea typeface="Arial"/>
                <a:cs typeface="Arial"/>
              </a:rPr>
              <a:t>What the team receives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4BC975-99F0-484A-9A07-96FAAE28C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714625"/>
            <a:ext cx="4810125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062039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62039"/>
                </a:solidFill>
                <a:latin typeface="Arial"/>
                <a:ea typeface="Arial"/>
                <a:cs typeface="Arial"/>
              </a:rPr>
              <a:t>Current workflow and handoff maps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062039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62039"/>
                </a:solidFill>
                <a:latin typeface="Arial"/>
                <a:ea typeface="Arial"/>
                <a:cs typeface="Arial"/>
              </a:rPr>
              <a:t>Recommended architecture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062039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62039"/>
                </a:solidFill>
                <a:latin typeface="Arial"/>
                <a:ea typeface="Arial"/>
                <a:cs typeface="Arial"/>
              </a:rPr>
              <a:t>Build, buy, configure or connect decisions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062039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62039"/>
                </a:solidFill>
                <a:latin typeface="Arial"/>
                <a:ea typeface="Arial"/>
                <a:cs typeface="Arial"/>
              </a:rPr>
              <a:t>Review, risk and ownership controls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062039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62039"/>
                </a:solidFill>
                <a:latin typeface="Arial"/>
                <a:ea typeface="Arial"/>
                <a:cs typeface="Arial"/>
              </a:rPr>
              <a:t>Pilot scope, 90-day roadmap and Loom</a:t>
            </a:r>
          </a:p>
        </p:txBody>
      </p:sp>
    </p:spTree>
    <p:extLst>
      <p:ext uri="{BB962C8B-B14F-4D97-AF65-F5344CB8AC3E}">
        <p14:creationId xmlns:p14="http://schemas.microsoft.com/office/powerpoint/2010/main" val="190267467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203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A1C39D-B247-43D4-AE89-30367CF6A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D6DF"/>
                </a:solidFill>
                <a:latin typeface="Arial"/>
                <a:ea typeface="Arial"/>
                <a:cs typeface="Arial"/>
              </a:rPr>
              <a:t>AI VORTEX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CB8A55-AEA2-47FB-A5A4-7A9CC9E50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33375"/>
            <a:ext cx="666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4 / 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EC9FCA-4759-4D69-B03D-02CAAFC10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1085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F7F3EC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F7F3EC"/>
                </a:solidFill>
                <a:latin typeface="Georgia"/>
                <a:ea typeface="Georgia"/>
                <a:cs typeface="Georgia"/>
              </a:rPr>
              <a:t>AI Systems Pilot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6C465B-3CE7-40B8-98F7-41C9228DB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450" b="0">
                <a:solidFill>
                  <a:srgbClr val="F7F3E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F7F3EC"/>
                </a:solidFill>
                <a:latin typeface="Georgia"/>
                <a:ea typeface="Georgia"/>
                <a:cs typeface="Georgia"/>
              </a:rPr>
              <a:t>One workflow in</a:t>
            </a:r>
          </a:p>
          <a:p xmlns:a="http://schemas.openxmlformats.org/drawingml/2006/main">
            <a:pPr>
              <a:defRPr sz="3450" b="0">
                <a:solidFill>
                  <a:srgbClr val="F7F3E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F7F3EC"/>
                </a:solidFill>
                <a:latin typeface="Georgia"/>
                <a:ea typeface="Georgia"/>
                <a:cs typeface="Georgia"/>
              </a:rPr>
              <a:t>controlled use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C6462D-DF29-4811-AAD8-FB078B27A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62375"/>
            <a:ext cx="5143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Typically 3–6 weeks</a:t>
            </a:r>
          </a:p>
          <a:p xmlns:a="http://schemas.openxmlformats.org/drawingml/2006/main">
            <a:pPr>
              <a:defRPr sz="1950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Scope and price agreed for the workflow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050D86-8B4F-4E04-A1F2-4815E2864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00625"/>
            <a:ext cx="5334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7F3EC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7F3EC"/>
                </a:solidFill>
                <a:latin typeface="Arial"/>
                <a:ea typeface="Arial"/>
                <a:cs typeface="Arial"/>
              </a:rPr>
              <a:t>Build, measure and hand over.</a:t>
            </a:r>
          </a:p>
          <a:p xmlns:a="http://schemas.openxmlformats.org/drawingml/2006/main">
            <a:pPr>
              <a:defRPr sz="1875" b="0">
                <a:solidFill>
                  <a:srgbClr val="F7F3EC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7F3EC"/>
                </a:solidFill>
                <a:latin typeface="Arial"/>
                <a:ea typeface="Arial"/>
                <a:cs typeface="Arial"/>
              </a:rPr>
              <a:t>Expand only after reviewing the evidence.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48DF04-8389-4310-8CC4-415B671B2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038350"/>
            <a:ext cx="4905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EEA31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EA31A"/>
                </a:solidFill>
                <a:latin typeface="Arial"/>
                <a:ea typeface="Arial"/>
                <a:cs typeface="Arial"/>
              </a:rPr>
              <a:t>Illustrative research workflow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8E455D-BBE5-4333-B35C-8951D7DAB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57500"/>
            <a:ext cx="4762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F7F3EC"/>
                </a:solidFill>
                <a:latin typeface="Georgia"/>
                <a:ea typeface="Georgia"/>
                <a:cs typeface="Georgia"/>
              </a:defRPr>
            </a:pPr>
            <a:r>
              <a:rPr sz="2325" b="0">
                <a:solidFill>
                  <a:srgbClr val="F7F3EC"/>
                </a:solidFill>
                <a:latin typeface="Georgia"/>
                <a:ea typeface="Georgia"/>
                <a:cs typeface="Georgia"/>
              </a:rPr>
              <a:t>Source → draft → named review → handoff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FF70E9-31E5-4042-873D-B365E834E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191000"/>
            <a:ext cx="4857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A missing source holds the item in review.</a:t>
            </a:r>
          </a:p>
          <a:p xmlns:a="http://schemas.openxmlformats.org/drawingml/2006/main">
            <a:pPr>
              <a:defRPr sz="1950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The reviewer resolves it before handoff.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A235FA-601E-499D-8F55-87B5A92A5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86475"/>
            <a:ext cx="1066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C8D6D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C8D6DF"/>
                </a:solidFill>
                <a:latin typeface="Arial"/>
                <a:ea typeface="Arial"/>
                <a:cs typeface="Arial"/>
              </a:rPr>
              <a:t>After the pilot: Embedded AI Systems Partner for ongoing ownership. No public monthly package.</a:t>
            </a:r>
          </a:p>
        </p:txBody>
      </p:sp>
    </p:spTree>
    <p:extLst>
      <p:ext uri="{BB962C8B-B14F-4D97-AF65-F5344CB8AC3E}">
        <p14:creationId xmlns:p14="http://schemas.microsoft.com/office/powerpoint/2010/main" val="49072725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BEFEBD-56C9-4F3C-AD1D-29C74B10C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56777"/>
                </a:solidFill>
                <a:latin typeface="Arial"/>
                <a:ea typeface="Arial"/>
                <a:cs typeface="Arial"/>
              </a:rPr>
              <a:t>AI VORTEX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71D917-B960-42FE-A6B6-DC430EAFC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33375"/>
            <a:ext cx="666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56777"/>
                </a:solidFill>
                <a:latin typeface="Arial"/>
                <a:ea typeface="Arial"/>
                <a:cs typeface="Arial"/>
              </a:rPr>
              <a:t>5 / 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230D12-1C4C-46E2-B848-EF53A3512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1085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Public work you can inspect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e2d13deeea4252"/>
          <a:stretch xmlns:a="http://schemas.openxmlformats.org/drawingml/2006/main"/>
        </p:blipFill>
        <p:spPr>
          <a:xfrm xmlns:a="http://schemas.openxmlformats.org/drawingml/2006/main">
            <a:off x="6413183" y="1924050"/>
            <a:ext cx="4937760" cy="3429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B17C1C-2D41-4DDD-A6CA-3FFF7371C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05025"/>
            <a:ext cx="5048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A36C1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A36C13"/>
                </a:solidFill>
                <a:latin typeface="Arial"/>
                <a:ea typeface="Arial"/>
                <a:cs typeface="Arial"/>
              </a:rPr>
              <a:t>Review capacity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521819-635C-44B4-81E9-6F4F7078A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52725"/>
            <a:ext cx="50006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62039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062039"/>
                </a:solidFill>
                <a:latin typeface="Arial"/>
                <a:ea typeface="Arial"/>
                <a:cs typeface="Arial"/>
              </a:rPr>
              <a:t>A planning tool that separates incoming work from the time available to review 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42E12B-8C41-4A09-ACB0-3909F870D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05275"/>
            <a:ext cx="5238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A36C1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A36C13"/>
                </a:solidFill>
                <a:latin typeface="Arial"/>
                <a:ea typeface="Arial"/>
                <a:cs typeface="Arial"/>
              </a:rPr>
              <a:t>Legal AI Risk Intelligence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F53A76-25E9-4386-9045-AF309767D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5143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62039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062039"/>
                </a:solidFill>
                <a:latin typeface="Arial"/>
                <a:ea typeface="Arial"/>
                <a:cs typeface="Arial"/>
              </a:rPr>
              <a:t>Source-linked cases and evidence in a public research interface.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2AC731-24F0-4C0A-8AED-D226F4660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05525"/>
            <a:ext cx="10953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56777"/>
                </a:solidFill>
                <a:latin typeface="Arial"/>
                <a:ea typeface="Arial"/>
                <a:cs typeface="Arial"/>
              </a:rPr>
              <a:t>Own public artifacts, not client outcomes or promised savings.</a:t>
            </a:r>
          </a:p>
        </p:txBody>
      </p:sp>
    </p:spTree>
    <p:extLst>
      <p:ext uri="{BB962C8B-B14F-4D97-AF65-F5344CB8AC3E}">
        <p14:creationId xmlns:p14="http://schemas.microsoft.com/office/powerpoint/2010/main" val="163344002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67C02C-57DD-4DC1-822A-6833A230E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56777"/>
                </a:solidFill>
                <a:latin typeface="Arial"/>
                <a:ea typeface="Arial"/>
                <a:cs typeface="Arial"/>
              </a:rPr>
              <a:t>AI VORTEX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2EF037-3533-4EED-94CC-E477308DC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33375"/>
            <a:ext cx="666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56777"/>
                </a:solidFill>
                <a:latin typeface="Arial"/>
                <a:ea typeface="Arial"/>
                <a:cs typeface="Arial"/>
              </a:rPr>
              <a:t>6 / 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77AE48-CA40-44E5-804E-EB1F3A93E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1085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Work directly with Manuel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cb7ef8dae245e4"/>
          <a:srcRect xmlns:a="http://schemas.openxmlformats.org/drawingml/2006/main" l="8537" t="0" r="85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943100"/>
            <a:ext cx="3238500" cy="3905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104620-8F83-443C-B6CD-D53ADFEC7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38350"/>
            <a:ext cx="714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625" b="0">
                <a:solidFill>
                  <a:srgbClr val="062039"/>
                </a:solidFill>
                <a:latin typeface="Georgia"/>
                <a:ea typeface="Georgia"/>
                <a:cs typeface="Georgia"/>
              </a:defRPr>
            </a:pPr>
            <a:r>
              <a:rPr sz="2625" b="0">
                <a:solidFill>
                  <a:srgbClr val="062039"/>
                </a:solidFill>
                <a:latin typeface="Georgia"/>
                <a:ea typeface="Georgia"/>
                <a:cs typeface="Georgia"/>
              </a:rPr>
              <a:t>Founder-led through handoff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18BEF3-E347-412B-AD2C-C6209213C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905125"/>
            <a:ext cx="695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062039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062039"/>
                </a:solidFill>
                <a:latin typeface="Arial"/>
                <a:ea typeface="Arial"/>
                <a:cs typeface="Arial"/>
              </a:rPr>
              <a:t>I diagnose the operation, recommend the next move and stay accountable through delivery.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9478B1-E065-42EF-8FBB-B4B16EBBC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238625"/>
            <a:ext cx="695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36C1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A36C13"/>
                </a:solidFill>
                <a:latin typeface="Arial"/>
                <a:ea typeface="Arial"/>
                <a:cs typeface="Arial"/>
              </a:rPr>
              <a:t>What your team brings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814B4B-5AB5-47C5-BDB8-96D60CB40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857750"/>
            <a:ext cx="6953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55677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56777"/>
                </a:solidFill>
                <a:latin typeface="Arial"/>
                <a:ea typeface="Arial"/>
                <a:cs typeface="Arial"/>
              </a:rPr>
              <a:t>An internal owner, operating context and access that can be agreed safely. You do not need a finished AI specification.</a:t>
            </a:r>
          </a:p>
        </p:txBody>
      </p:sp>
    </p:spTree>
    <p:extLst>
      <p:ext uri="{BB962C8B-B14F-4D97-AF65-F5344CB8AC3E}">
        <p14:creationId xmlns:p14="http://schemas.microsoft.com/office/powerpoint/2010/main" val="1822382625"/>
      </p:ext>
    </p:extLst>
  </p:cSld>
</p:sld>
</file>

<file path=ppt/slides/slide7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openxmlformats.org/officeDocument/2006/relationships" xmlns:ns4="http://schemas.microsoft.com/office/powerpoint/2010/main">
  <ns0:cSld>
    <ns0:bg>
      <ns0:bgPr>
        <ns1:solidFill>
          <ns1:srgbClr val="062039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9" name="">
            <ns1:extLst>
              <ns1:ext uri="{FF2B5EF4-FFF2-40B4-BE49-F238E27FC236}">
                <ns2:creationId id="{B61E394E-0D62-4665-A2B0-CF3B778D59E5}"/>
              </ns1:ext>
            </ns1:extLst>
          </ns0:cNvPr>
          <ns0:cNvSpPr>
            <ns1:spLocks noGrp="1"/>
          </ns0:cNvSpPr>
          <ns0:nvPr/>
        </ns0:nvSpPr>
        <ns0:spPr>
          <ns1:xfrm>
            <ns1:off x="609600" y="333375"/>
            <ns1:ext cx="4762500" cy="238125"/>
          </ns1:xfrm>
          <ns1:prstGeom prst="rect">
            <ns1:avLst/>
          </ns1:prstGeom>
          <ns1:noFill/>
          <ns1:ln w="0">
            <ns1:noFill/>
          </ns1:ln>
        </ns0:spPr>
        <ns0:txBody>
          <ns1:bodyPr anchor="t">
            <ns1:noAutofit/>
          </ns1:bodyPr>
          <ns1:lstStyle/>
          <ns1:p>
            <ns1:pPr>
              <ns1:defRPr sz="1275" b="1">
                <ns1:solidFill>
                  <ns1:srgbClr val="C8D6DF"/>
                </ns1:solidFill>
                <ns1:latin typeface="Arial"/>
                <ns1:ea typeface="Arial"/>
                <ns1:cs typeface="Arial"/>
              </ns1:defRPr>
            </ns1:pPr>
            <ns1:r>
              <ns1:rPr sz="1275" b="1">
                <ns1:solidFill>
                  <ns1:srgbClr val="C8D6DF"/>
                </ns1:solidFill>
                <ns1:latin typeface="Arial"/>
                <ns1:ea typeface="Arial"/>
                <ns1:cs typeface="Arial"/>
              </ns1:rPr>
              <ns1:t>AI VORTEX</ns1:t>
            </ns1:r>
          </ns1:p>
        </ns0:txBody>
      </ns0:sp>
      <ns0:sp>
        <ns0:nvSpPr>
          <ns0:cNvPr id="2" name="">
            <ns1:extLst>
              <ns1:ext uri="{FF2B5EF4-FFF2-40B4-BE49-F238E27FC236}">
                <ns2:creationId id="{D313CD90-10FD-4632-AFF1-AC01869BD45E}"/>
              </ns1:ext>
            </ns1:extLst>
          </ns0:cNvPr>
          <ns0:cNvSpPr>
            <ns1:spLocks noGrp="1"/>
          </ns0:cNvSpPr>
          <ns0:nvPr/>
        </ns0:nvSpPr>
        <ns0:spPr>
          <ns1:xfrm>
            <ns1:off x="10953750" y="333375"/>
            <ns1:ext cx="666750" cy="238125"/>
          </ns1:xfrm>
          <ns1:prstGeom prst="rect">
            <ns1:avLst/>
          </ns1:prstGeom>
          <ns1:noFill/>
          <ns1:ln w="0">
            <ns1:noFill/>
          </ns1:ln>
        </ns0:spPr>
        <ns0:txBody>
          <ns1:bodyPr anchor="t">
            <ns1:noAutofit/>
          </ns1:bodyPr>
          <ns1:lstStyle/>
          <ns1:p>
            <ns1:pPr>
              <ns1:defRPr sz="1200" b="0">
                <ns1:solidFill>
                  <ns1:srgbClr val="C8D6DF"/>
                </ns1:solidFill>
                <ns1:latin typeface="Arial"/>
                <ns1:ea typeface="Arial"/>
                <ns1:cs typeface="Arial"/>
              </ns1:defRPr>
            </ns1:pPr>
            <ns1:r>
              <ns1:rPr sz="1200" b="0">
                <ns1:solidFill>
                  <ns1:srgbClr val="C8D6DF"/>
                </ns1:solidFill>
                <ns1:latin typeface="Arial"/>
                <ns1:ea typeface="Arial"/>
                <ns1:cs typeface="Arial"/>
              </ns1:rPr>
              <ns1:t>7 / 7</ns1:t>
            </ns1:r>
          </ns1:p>
        </ns0:txBody>
      </ns0:sp>
      <ns0:sp>
        <ns0:nvSpPr>
          <ns0:cNvPr id="3" name="">
            <ns1:extLst>
              <ns1:ext uri="{FF2B5EF4-FFF2-40B4-BE49-F238E27FC236}">
                <ns2:creationId id="{0345E51F-D072-4EA6-B467-CA6777F11450}"/>
              </ns1:ext>
            </ns1:extLst>
          </ns0:cNvPr>
          <ns0:cNvSpPr>
            <ns1:spLocks noGrp="1"/>
          </ns0:cNvSpPr>
          <ns0:nvPr/>
        </ns0:nvSpPr>
        <ns0:spPr>
          <ns1:xfrm>
            <ns1:off x="609600" y="914400"/>
            <ns1:ext cx="10858500" cy="952500"/>
          </ns1:xfrm>
          <ns1:prstGeom prst="rect">
            <ns1:avLst/>
          </ns1:prstGeom>
          <ns1:noFill/>
          <ns1:ln w="0">
            <ns1:noFill/>
          </ns1:ln>
        </ns0:spPr>
        <ns0:txBody>
          <ns1:bodyPr anchor="t">
            <ns1:noAutofit/>
          </ns1:bodyPr>
          <ns1:lstStyle/>
          <ns1:p>
            <ns1:pPr>
              <ns1:defRPr sz="3600" b="0">
                <ns1:solidFill>
                  <ns1:srgbClr val="F7F3EC"/>
                </ns1:solidFill>
                <ns1:latin typeface="Georgia"/>
                <ns1:ea typeface="Georgia"/>
                <ns1:cs typeface="Georgia"/>
              </ns1:defRPr>
            </ns1:pPr>
            <ns1:r>
              <ns1:rPr sz="3600" b="0">
                <ns1:solidFill>
                  <ns1:srgbClr val="F7F3EC"/>
                </ns1:solidFill>
                <ns1:latin typeface="Georgia"/>
                <ns1:ea typeface="Georgia"/>
                <ns1:cs typeface="Georgia"/>
              </ns1:rPr>
              <ns1:t>Talk directly with Manuel</ns1:t>
            </ns1:r>
          </ns1:p>
        </ns0:txBody>
      </ns0:sp>
      <ns0:sp>
        <ns0:nvSpPr>
          <ns0:cNvPr id="4" name="">
            <ns1:extLst>
              <ns1:ext uri="{FF2B5EF4-FFF2-40B4-BE49-F238E27FC236}">
                <ns2:creationId id="{C23161ED-C541-4CBB-B8E4-763A41EA9EEF}"/>
              </ns1:ext>
            </ns1:extLst>
          </ns0:cNvPr>
          <ns0:cNvSpPr>
            <ns1:spLocks noGrp="1"/>
          </ns0:cNvSpPr>
          <ns0:nvPr/>
        </ns0:nvSpPr>
        <ns0:spPr>
          <ns1:xfrm>
            <ns1:off x="609600" y="1952625"/>
            <ns1:ext cx="10763250" cy="666750"/>
          </ns1:xfrm>
          <ns1:prstGeom prst="rect">
            <ns1:avLst/>
          </ns1:prstGeom>
          <ns1:noFill/>
          <ns1:ln w="0">
            <ns1:noFill/>
          </ns1:ln>
        </ns0:spPr>
        <ns0:txBody>
          <ns1:bodyPr anchor="t">
            <ns1:noAutofit/>
          </ns1:bodyPr>
          <ns1:lstStyle/>
          <ns1:p>
            <ns1:pPr>
              <ns1:defRPr sz="3000" b="0">
                <ns1:solidFill>
                  <ns1:srgbClr val="F7F3EC"/>
                </ns1:solidFill>
                <ns1:latin typeface="Georgia"/>
                <ns1:ea typeface="Georgia"/>
                <ns1:cs typeface="Georgia"/>
              </ns1:defRPr>
            </ns1:pPr>
            <ns1:r>
              <ns1:rPr sz="3000" b="0">
                <ns1:solidFill>
                  <ns1:srgbClr val="F7F3EC"/>
                </ns1:solidFill>
                <ns1:latin typeface="Georgia"/>
                <ns1:ea typeface="Georgia"/>
                <ns1:cs typeface="Georgia"/>
              </ns1:rPr>
              <ns1:t>One workflow is enough to start.</ns1:t>
            </ns1:r>
          </ns1:p>
        </ns0:txBody>
      </ns0:sp>
      <ns0:sp>
        <ns0:nvSpPr>
          <ns0:cNvPr id="5" name="">
            <ns1:extLst>
              <ns1:ext uri="{FF2B5EF4-FFF2-40B4-BE49-F238E27FC236}">
                <ns2:creationId id="{2CE45B69-25A3-46D5-A9EF-09D5BAE7934B}"/>
              </ns1:ext>
            </ns1:extLst>
          </ns0:cNvPr>
          <ns0:cNvSpPr>
            <ns1:spLocks noGrp="1"/>
          </ns0:cNvSpPr>
          <ns0:nvPr/>
        </ns0:nvSpPr>
        <ns0:spPr>
          <ns1:xfrm>
            <ns1:off x="609600" y="2857500"/>
            <ns1:ext cx="10668000" cy="904875"/>
          </ns1:xfrm>
          <ns1:prstGeom prst="rect">
            <ns1:avLst/>
          </ns1:prstGeom>
          <ns1:noFill/>
          <ns1:ln w="0">
            <ns1:noFill/>
          </ns1:ln>
        </ns0:spPr>
        <ns0:txBody>
          <ns1:bodyPr anchor="t">
            <ns1:noAutofit/>
          </ns1:bodyPr>
          <ns1:lstStyle/>
          <ns1:p>
            <ns1:pPr>
              <ns1:defRPr sz="2100" b="0">
                <ns1:solidFill>
                  <ns1:srgbClr val="C8D6DF"/>
                </ns1:solidFill>
                <ns1:latin typeface="Arial"/>
                <ns1:ea typeface="Arial"/>
                <ns1:cs typeface="Arial"/>
              </ns1:defRPr>
            </ns1:pPr>
            <ns1:r>
              <ns1:rPr sz="2100" b="0">
                <ns1:solidFill>
                  <ns1:srgbClr val="C8D6DF"/>
                </ns1:solidFill>
                <ns1:latin typeface="Arial"/>
                <ns1:ea typeface="Arial"/>
                <ns1:cs typeface="Arial"/>
              </ns1:rPr>
              <ns1:t>Tell me what gets stuck, who owns it and what needs to change.</ns1:t>
            </ns1:r>
          </ns1:p>
          <ns1:p>
            <ns1:pPr>
              <ns1:defRPr sz="2100" b="0">
                <ns1:solidFill>
                  <ns1:srgbClr val="C8D6DF"/>
                </ns1:solidFill>
                <ns1:latin typeface="Arial"/>
                <ns1:ea typeface="Arial"/>
                <ns1:cs typeface="Arial"/>
              </ns1:defRPr>
            </ns1:pPr>
            <ns1:r>
              <ns1:rPr sz="2100" b="0">
                <ns1:solidFill>
                  <ns1:srgbClr val="C8D6DF"/>
                </ns1:solidFill>
                <ns1:latin typeface="Arial"/>
                <ns1:ea typeface="Arial"/>
                <ns1:cs typeface="Arial"/>
              </ns1:rPr>
              <ns1:t>A short email is enough. Please leave out confidential files.</ns1:t>
            </ns1:r>
          </ns1:p>
        </ns0:txBody>
      </ns0:sp>
      <ns0:sp>
        <ns0:nvSpPr>
          <ns0:cNvPr id="6" name="">
            <ns1:extLst>
              <ns1:ext uri="{FF2B5EF4-FFF2-40B4-BE49-F238E27FC236}">
                <ns2:creationId id="{0D31B66F-5C82-424C-BC18-64104E28DD54}"/>
              </ns1:ext>
            </ns1:extLst>
            <ns1:hlinkClick ns3:id="rIdContact0"/>
          </ns0:cNvPr>
          <ns0:cNvSpPr>
            <ns1:spLocks noGrp="1"/>
          </ns0:cNvSpPr>
          <ns0:nvPr/>
        </ns0:nvSpPr>
        <ns0:spPr>
          <ns1:xfrm>
            <ns1:off x="609600" y="4191000"/>
            <ns1:ext cx="10668000" cy="619125"/>
          </ns1:xfrm>
          <ns1:prstGeom prst="rect">
            <ns1:avLst/>
          </ns1:prstGeom>
          <ns1:noFill/>
          <ns1:ln w="0">
            <ns1:noFill/>
          </ns1:ln>
        </ns0:spPr>
        <ns0:txBody>
          <ns1:bodyPr anchor="t">
            <ns1:noAutofit/>
          </ns1:bodyPr>
          <ns1:lstStyle/>
          <ns1:p>
            <ns1:pPr>
              <ns1:defRPr sz="3225" b="1">
                <ns1:solidFill>
                  <ns1:srgbClr val="EEA31A"/>
                </ns1:solidFill>
                <ns1:latin typeface="Arial"/>
                <ns1:ea typeface="Arial"/>
                <ns1:cs typeface="Arial"/>
              </ns1:defRPr>
            </ns1:pPr>
            <ns1:r>
              <ns1:rPr sz="3225" b="1">
                <ns1:solidFill>
                  <ns1:srgbClr val="EEA31A"/>
                </ns1:solidFill>
                <ns1:latin typeface="Arial"/>
                <ns1:ea typeface="Arial"/>
                <ns1:cs typeface="Arial"/>
              </ns1:rPr>
              <ns1:t>manuel@aivortex.io</ns1:t>
            </ns1:r>
          </ns1:p>
        </ns0:txBody>
      </ns0:sp>
      <ns0:sp>
        <ns0:nvSpPr>
          <ns0:cNvPr id="7" name="">
            <ns1:extLst>
              <ns1:ext uri="{FF2B5EF4-FFF2-40B4-BE49-F238E27FC236}">
                <ns2:creationId id="{3BF57720-7754-4247-BD02-7019D8E03342}"/>
              </ns1:ext>
            </ns1:extLst>
            <ns1:hlinkClick ns3:id="rIdContact1"/>
          </ns0:cNvPr>
          <ns0:cNvSpPr>
            <ns1:spLocks noGrp="1"/>
          </ns0:cNvSpPr>
          <ns0:nvPr/>
        </ns0:nvSpPr>
        <ns0:spPr>
          <ns1:xfrm>
            <ns1:off x="609600" y="5095875"/>
            <ns1:ext cx="10477500" cy="428625"/>
          </ns1:xfrm>
          <ns1:prstGeom prst="rect">
            <ns1:avLst/>
          </ns1:prstGeom>
          <ns1:noFill/>
          <ns1:ln w="0">
            <ns1:noFill/>
          </ns1:ln>
        </ns0:spPr>
        <ns0:txBody>
          <ns1:bodyPr anchor="t">
            <ns1:noAutofit/>
          </ns1:bodyPr>
          <ns1:lstStyle/>
          <ns1:p>
            <ns1:pPr>
              <ns1:defRPr sz="2175" b="0">
                <ns1:solidFill>
                  <ns1:srgbClr val="EEA31A"/>
                </ns1:solidFill>
                <ns1:latin typeface="Arial"/>
                <ns1:ea typeface="Arial"/>
                <ns1:cs typeface="Arial"/>
              </ns1:defRPr>
            </ns1:pPr>
            <ns1:r>
              <ns1:rPr sz="2175" b="0">
                <ns1:solidFill>
                  <ns1:srgbClr val="EEA31A"/>
                </ns1:solidFill>
                <ns1:latin typeface="Arial"/>
                <ns1:ea typeface="Arial"/>
                <ns1:cs typeface="Arial"/>
              </ns1:rPr>
              <ns1:t>linkedin.com/in/aivortex</ns1:t>
            </ns1:r>
          </ns1:p>
        </ns0:txBody>
      </ns0:sp>
      <ns0:sp>
        <ns0:nvSpPr>
          <ns0:cNvPr id="8" name="">
            <ns1:extLst>
              <ns1:ext uri="{FF2B5EF4-FFF2-40B4-BE49-F238E27FC236}">
                <ns2:creationId id="{5168F0AA-B8CA-4E43-9873-4794EFAC5194}"/>
              </ns1:ext>
            </ns1:extLst>
            <ns1:hlinkClick ns3:id="rIdContact2"/>
          </ns0:cNvPr>
          <ns0:cNvSpPr>
            <ns1:spLocks noGrp="1"/>
          </ns0:cNvSpPr>
          <ns0:nvPr/>
        </ns0:nvSpPr>
        <ns0:spPr>
          <ns1:xfrm>
            <ns1:off x="609600" y="5753100"/>
            <ns1:ext cx="10477500" cy="381000"/>
          </ns1:xfrm>
          <ns1:prstGeom prst="rect">
            <ns1:avLst/>
          </ns1:prstGeom>
          <ns1:noFill/>
          <ns1:ln w="0">
            <ns1:noFill/>
          </ns1:ln>
        </ns0:spPr>
        <ns0:txBody>
          <ns1:bodyPr anchor="t">
            <ns1:noAutofit/>
          </ns1:bodyPr>
          <ns1:lstStyle/>
          <ns1:p>
            <ns1:pPr>
              <ns1:defRPr sz="1875" b="0">
                <ns1:solidFill>
                  <ns1:srgbClr val="EEA31A"/>
                </ns1:solidFill>
                <ns1:latin typeface="Arial"/>
                <ns1:ea typeface="Arial"/>
                <ns1:cs typeface="Arial"/>
              </ns1:defRPr>
            </ns1:pPr>
            <ns1:r>
              <ns1:rPr sz="1875" b="0">
                <ns1:solidFill>
                  <ns1:srgbClr val="EEA31A"/>
                </ns1:solidFill>
                <ns1:latin typeface="Arial"/>
                <ns1:ea typeface="Arial"/>
                <ns1:cs typeface="Arial"/>
              </ns1:rPr>
              <ns1:t>aivortex.io/consulting/</ns1:t>
            </ns1:r>
          </ns1:p>
        </ns0:txBody>
      </ns0:sp>
    </ns0:spTree>
    <ns0:extLst>
      <ns0:ext uri="{BB962C8B-B14F-4D97-AF65-F5344CB8AC3E}">
        <ns4:creationId val="259606021"/>
      </ns0:ext>
    </ns0:extLst>
  </ns0:cSld>
</ns0:sld>
</file>

<file path=ppt/theme/theme1.xml><?xml version="1.0" encoding="utf-8"?>
<ns0:theme xmlns:ns0="http://schemas.openxmlformats.org/drawingml/2006/main" name="ChatGPT">
  <ns0:themeElements>
    <ns0:clrScheme name="ChatGPT">
      <ns0:dk1>
        <ns0:srgbClr val="000000"/>
      </ns0:dk1>
      <ns0:lt1>
        <ns0:srgbClr val="FFFFFF"/>
      </ns0:lt1>
      <ns0:dk2>
        <ns0:srgbClr val="0E2841"/>
      </ns0:dk2>
      <ns0:lt2>
        <ns0:srgbClr val="E8E8E8"/>
      </ns0:lt2>
      <ns0:accent1>
        <ns0:srgbClr val="156082"/>
      </ns0:accent1>
      <ns0:accent2>
        <ns0:srgbClr val="E97132"/>
      </ns0:accent2>
      <ns0:accent3>
        <ns0:srgbClr val="196B24"/>
      </ns0:accent3>
      <ns0:accent4>
        <ns0:srgbClr val="0F9ED5"/>
      </ns0:accent4>
      <ns0:accent5>
        <ns0:srgbClr val="A02B93"/>
      </ns0:accent5>
      <ns0:accent6>
        <ns0:srgbClr val="4EA72E"/>
      </ns0:accent6>
      <ns0:hlink>
        <ns0:srgbClr val="EEA31A"/>
      </ns0:hlink>
      <ns0:folHlink>
        <ns0:srgbClr val="EEA31A"/>
      </ns0:folHlink>
    </ns0:clrScheme>
    <ns0:fontScheme name="Office">
      <ns0:majorFont>
        <ns0:latin typeface="Calibri Light"/>
        <ns0:ea typeface="Calibri Light"/>
        <ns0:cs typeface="Calibri Light"/>
      </ns0:majorFont>
      <ns0:minorFont>
        <ns0:latin typeface="Calibri"/>
        <ns0:ea typeface="Calibri"/>
        <ns0:cs typeface="Calibri"/>
      </ns0:minorFont>
    </ns0:fontScheme>
    <ns0:fmtScheme name="ChatGPT">
      <ns0:fillStyleLst>
        <ns0:solidFill>
          <ns0:schemeClr val="phClr"/>
        </ns0:solidFill>
        <ns0:gradFill>
          <ns0:gsLst>
            <ns0:gs pos="0">
              <ns0:schemeClr val="phClr">
                <ns0:tint val="67000"/>
                <ns0:lumMod val="110000"/>
                <ns0:satMod val="105000"/>
              </ns0:schemeClr>
            </ns0:gs>
            <ns0:gs pos="50000">
              <ns0:schemeClr val="phClr">
                <ns0:tint val="73000"/>
                <ns0:lumMod val="105000"/>
                <ns0:satMod val="103000"/>
              </ns0:schemeClr>
            </ns0:gs>
            <ns0:gs pos="100000">
              <ns0:schemeClr val="phClr">
                <ns0:tint val="81000"/>
                <ns0:lumMod val="105000"/>
                <ns0:satMod val="109000"/>
              </ns0:schemeClr>
            </ns0:gs>
          </ns0:gsLst>
          <ns0:lin ang="5400000" scaled="0"/>
        </ns0:gradFill>
        <ns0:gradFill>
          <ns0:gsLst>
            <ns0:gs pos="0">
              <ns0:schemeClr val="phClr">
                <ns0:tint val="94000"/>
                <ns0:lumMod val="102000"/>
                <ns0:satMod val="103000"/>
              </ns0:schemeClr>
            </ns0:gs>
            <ns0:gs pos="50000">
              <ns0:schemeClr val="phClr">
                <ns0:shade val="100000"/>
                <ns0:lumMod val="100000"/>
                <ns0:satMod val="110000"/>
              </ns0:schemeClr>
            </ns0:gs>
            <ns0:gs pos="100000">
              <ns0:schemeClr val="phClr">
                <ns0:shade val="78000"/>
                <ns0:lumMod val="99000"/>
                <ns0:satMod val="120000"/>
              </ns0:schemeClr>
            </ns0:gs>
          </ns0:gsLst>
          <ns0:lin ang="5400000" scaled="0"/>
        </ns0:gradFill>
      </ns0:fillStyleLst>
      <ns0:lnStyleLst>
        <ns0:ln w="12700">
          <ns0:solidFill>
            <ns0:schemeClr val="phClr"/>
          </ns0:solidFill>
          <ns0:prstDash val="solid"/>
        </ns0:ln>
        <ns0:ln w="19050">
          <ns0:solidFill>
            <ns0:schemeClr val="phClr"/>
          </ns0:solidFill>
          <ns0:prstDash val="solid"/>
        </ns0:ln>
        <ns0:ln w="25400">
          <ns0:solidFill>
            <ns0:schemeClr val="phClr"/>
          </ns0:solidFill>
          <ns0:prstDash val="solid"/>
        </ns0:ln>
      </ns0:lnStyleLst>
      <ns0:effectStyleLst>
        <ns0:effectStyle>
          <ns0:effectLst/>
        </ns0:effectStyle>
        <ns0:effectStyle>
          <ns0:effectLst/>
        </ns0:effectStyle>
        <ns0:effectStyle>
          <ns0:effectLst>
            <ns0:outerShdw blurRad="57150" dist="190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19050" dist="9525" dir="5400000">
              <ns0:srgbClr val="000000">
                <ns0:alpha val="6000"/>
              </ns0:srgbClr>
            </ns0:outerShdw>
          </ns0:effectLst>
        </ns0:effectStyle>
        <ns0:effectStyle>
          <ns0:effectLst>
            <ns0:outerShdw blurRad="28575" dist="9525" dir="5400000">
              <ns0:srgbClr val="000000">
                <ns0:alpha val="8000"/>
              </ns0:srgbClr>
            </ns0:outerShdw>
          </ns0:effectLst>
        </ns0:effectStyle>
        <ns0:effectStyle>
          <ns0:effectLst>
            <ns0:outerShdw blurRad="57150" dist="19050" dir="5400000">
              <ns0:srgbClr val="000000">
                <ns0:alpha val="10000"/>
              </ns0:srgbClr>
            </ns0:outerShdw>
          </ns0:effectLst>
        </ns0:effectStyle>
        <ns0:effectStyle>
          <ns0:effectLst>
            <ns0:outerShdw blurRad="114300" dist="38100" dir="5400000">
              <ns0:srgbClr val="000000">
                <ns0:alpha val="12000"/>
              </ns0:srgbClr>
            </ns0:outerShdw>
          </ns0:effectLst>
        </ns0:effectStyle>
        <ns0:effectStyle>
          <ns0:effectLst>
            <ns0:outerShdw blurRad="171450" dist="571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266700" dist="95250" dir="5400000">
              <ns0:srgbClr val="000000">
                <ns0:alpha val="24000"/>
              </ns0:srgbClr>
            </ns0:outerShdw>
          </ns0:effectLst>
        </ns0:effectStyle>
      </ns0:effectStyleLst>
      <ns0:bgFillStyleLst>
        <ns0:solidFill>
          <ns0:schemeClr val="phClr"/>
        </ns0:solidFill>
        <ns0:solidFill>
          <ns0:schemeClr val="phClr">
            <ns0:tint val="95000"/>
            <ns0:satMod val="170000"/>
          </ns0:schemeClr>
        </ns0:solidFill>
        <ns0:gradFill>
          <ns0:gsLst>
            <ns0:gs pos="0">
              <ns0:schemeClr val="phClr">
                <ns0:tint val="93000"/>
                <ns0:shade val="98000"/>
                <ns0:lumMod val="102000"/>
                <ns0:satMod val="150000"/>
              </ns0:schemeClr>
            </ns0:gs>
            <ns0:gs pos="50000">
              <ns0:schemeClr val="phClr">
                <ns0:tint val="98000"/>
                <ns0:shade val="90000"/>
                <ns0:lumMod val="103000"/>
                <ns0:satMod val="130000"/>
              </ns0:schemeClr>
            </ns0:gs>
            <ns0:gs pos="100000">
              <ns0:schemeClr val="phClr">
                <ns0:shade val="63000"/>
                <ns0:satMod val="120000"/>
              </ns0:schemeClr>
            </ns0:gs>
          </ns0:gsLst>
          <ns0:lin ang="5400000" scaled="0"/>
        </ns0:gradFill>
      </ns0:bgFillStyleLst>
    </ns0:fmtScheme>
  </ns0:themeElements>
</ns0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2026-09-08T20:07:07.0920000Z</dcterms:created>
  <dcterms:modified xsi:type="dcterms:W3CDTF">2026-09-08T20:07:07.0920000Z</dcterms:modified>
</coreProperties>
</file>